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tmp" ContentType="image/png"/>
  <Default Extension="vml" ContentType="application/vnd.openxmlformats-officedocument.vmlDrawing"/>
  <Default Extension="gif" ContentType="image/gif"/>
  <Default Extension="rels" ContentType="application/vnd.openxmlformats-package.relationships+xml"/>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721" r:id="rId3"/>
    <p:sldMasterId id="2147483734" r:id="rId4"/>
  </p:sldMasterIdLst>
  <p:notesMasterIdLst>
    <p:notesMasterId r:id="rId20"/>
  </p:notesMasterIdLst>
  <p:handoutMasterIdLst>
    <p:handoutMasterId r:id="rId21"/>
  </p:handoutMasterIdLst>
  <p:sldIdLst>
    <p:sldId id="256" r:id="rId5"/>
    <p:sldId id="306" r:id="rId6"/>
    <p:sldId id="336" r:id="rId7"/>
    <p:sldId id="340" r:id="rId8"/>
    <p:sldId id="338" r:id="rId9"/>
    <p:sldId id="300" r:id="rId10"/>
    <p:sldId id="341" r:id="rId11"/>
    <p:sldId id="331" r:id="rId12"/>
    <p:sldId id="337" r:id="rId13"/>
    <p:sldId id="308" r:id="rId14"/>
    <p:sldId id="276" r:id="rId15"/>
    <p:sldId id="277" r:id="rId16"/>
    <p:sldId id="314" r:id="rId17"/>
    <p:sldId id="339" r:id="rId18"/>
    <p:sldId id="326" r:id="rId19"/>
  </p:sldIdLst>
  <p:sldSz cx="9144000" cy="6858000" type="screen4x3"/>
  <p:notesSz cx="7010400" cy="92964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606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2" autoAdjust="0"/>
    <p:restoredTop sz="81983" autoAdjust="0"/>
  </p:normalViewPr>
  <p:slideViewPr>
    <p:cSldViewPr>
      <p:cViewPr>
        <p:scale>
          <a:sx n="82" d="100"/>
          <a:sy n="82" d="100"/>
        </p:scale>
        <p:origin x="144" y="1304"/>
      </p:cViewPr>
      <p:guideLst>
        <p:guide orient="horz" pos="2160"/>
        <p:guide pos="2880"/>
      </p:guideLst>
    </p:cSldViewPr>
  </p:slideViewPr>
  <p:outlineViewPr>
    <p:cViewPr>
      <p:scale>
        <a:sx n="33" d="100"/>
        <a:sy n="33" d="100"/>
      </p:scale>
      <p:origin x="48" y="35250"/>
    </p:cViewPr>
  </p:outlineViewPr>
  <p:notesTextViewPr>
    <p:cViewPr>
      <p:scale>
        <a:sx n="100" d="100"/>
        <a:sy n="100" d="100"/>
      </p:scale>
      <p:origin x="0" y="0"/>
    </p:cViewPr>
  </p:notesTextViewPr>
  <p:sorterViewPr>
    <p:cViewPr>
      <p:scale>
        <a:sx n="112" d="100"/>
        <a:sy n="112" d="100"/>
      </p:scale>
      <p:origin x="0" y="876"/>
    </p:cViewPr>
  </p:sorterViewPr>
  <p:notesViewPr>
    <p:cSldViewPr>
      <p:cViewPr varScale="1">
        <p:scale>
          <a:sx n="82" d="100"/>
          <a:sy n="82" d="100"/>
        </p:scale>
        <p:origin x="-1890"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tags" Target="tags/tag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4F6807C5-91D2-4AAC-96C4-82F5134D02A8}" type="datetimeFigureOut">
              <a:rPr lang="en-US" smtClean="0"/>
              <a:t>3/2/16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1037B50-5001-4CA1-9506-2709091155CC}" type="slidenum">
              <a:rPr lang="en-US" smtClean="0"/>
              <a:t>‹#›</a:t>
            </a:fld>
            <a:endParaRPr lang="en-US"/>
          </a:p>
        </p:txBody>
      </p:sp>
    </p:spTree>
    <p:extLst>
      <p:ext uri="{BB962C8B-B14F-4D97-AF65-F5344CB8AC3E}">
        <p14:creationId xmlns:p14="http://schemas.microsoft.com/office/powerpoint/2010/main" val="128381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EA3F405-339B-4322-B120-7FEFAD8D7732}" type="datetimeFigureOut">
              <a:rPr lang="en-US" smtClean="0"/>
              <a:pPr/>
              <a:t>3/2/16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62B8469-BB4F-485A-8AF2-B7914DED8AD3}" type="slidenum">
              <a:rPr lang="en-US" smtClean="0"/>
              <a:pPr/>
              <a:t>‹#›</a:t>
            </a:fld>
            <a:endParaRPr lang="en-US" dirty="0"/>
          </a:p>
        </p:txBody>
      </p:sp>
    </p:spTree>
    <p:extLst>
      <p:ext uri="{BB962C8B-B14F-4D97-AF65-F5344CB8AC3E}">
        <p14:creationId xmlns:p14="http://schemas.microsoft.com/office/powerpoint/2010/main" val="961503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2B8469-BB4F-485A-8AF2-B7914DED8AD3}" type="slidenum">
              <a:rPr lang="en-US" smtClean="0"/>
              <a:pPr/>
              <a:t>1</a:t>
            </a:fld>
            <a:endParaRPr lang="en-US" dirty="0"/>
          </a:p>
        </p:txBody>
      </p:sp>
    </p:spTree>
    <p:extLst>
      <p:ext uri="{BB962C8B-B14F-4D97-AF65-F5344CB8AC3E}">
        <p14:creationId xmlns:p14="http://schemas.microsoft.com/office/powerpoint/2010/main" val="914840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8D0DA1-8EE8-4E44-B553-9637A32E444D}" type="slidenum">
              <a:rPr lang="en-US" smtClean="0"/>
              <a:pPr/>
              <a:t>10</a:t>
            </a:fld>
            <a:endParaRPr lang="en-US"/>
          </a:p>
        </p:txBody>
      </p:sp>
    </p:spTree>
    <p:extLst>
      <p:ext uri="{BB962C8B-B14F-4D97-AF65-F5344CB8AC3E}">
        <p14:creationId xmlns:p14="http://schemas.microsoft.com/office/powerpoint/2010/main" val="1607438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CHRISTINE</a:t>
            </a:r>
          </a:p>
          <a:p>
            <a:r>
              <a:rPr lang="en-US" dirty="0" smtClean="0"/>
              <a:t>Last example: Silk Road.</a:t>
            </a:r>
          </a:p>
          <a:p>
            <a:endParaRPr lang="en-US" dirty="0" smtClean="0"/>
          </a:p>
          <a:p>
            <a:r>
              <a:rPr lang="en-US" dirty="0" smtClean="0"/>
              <a:t>Operated on Tor network.  Special network on Internet designed to anonymize its users and totally conceal their IP addresses.</a:t>
            </a:r>
          </a:p>
          <a:p>
            <a:endParaRPr lang="en-US" dirty="0" smtClean="0"/>
          </a:p>
          <a:p>
            <a:r>
              <a:rPr lang="en-US" dirty="0" smtClean="0"/>
              <a:t>Silk Road was like an Amazon Marketplace for illegal drugs.  Also sold other illegal items such as fake IDs/passports, malicious software/hacking services.</a:t>
            </a:r>
          </a:p>
        </p:txBody>
      </p:sp>
      <p:sp>
        <p:nvSpPr>
          <p:cNvPr id="4" name="Slide Number Placeholder 3"/>
          <p:cNvSpPr>
            <a:spLocks noGrp="1"/>
          </p:cNvSpPr>
          <p:nvPr>
            <p:ph type="sldNum" sz="quarter" idx="10"/>
          </p:nvPr>
        </p:nvSpPr>
        <p:spPr/>
        <p:txBody>
          <a:bodyPr/>
          <a:lstStyle/>
          <a:p>
            <a:fld id="{B748F65C-A53A-4AD3-98BE-34B0F8B73DD7}" type="slidenum">
              <a:rPr lang="en-US" smtClean="0"/>
              <a:pPr/>
              <a:t>11</a:t>
            </a:fld>
            <a:endParaRPr lang="en-US"/>
          </a:p>
        </p:txBody>
      </p:sp>
    </p:spTree>
    <p:extLst>
      <p:ext uri="{BB962C8B-B14F-4D97-AF65-F5344CB8AC3E}">
        <p14:creationId xmlns:p14="http://schemas.microsoft.com/office/powerpoint/2010/main" val="867296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CHRISTINE</a:t>
            </a:r>
          </a:p>
          <a:p>
            <a:r>
              <a:rPr lang="en-US" dirty="0" smtClean="0"/>
              <a:t>Individual listing – price in Bitcoins</a:t>
            </a:r>
          </a:p>
          <a:p>
            <a:endParaRPr lang="en-US" dirty="0" smtClean="0"/>
          </a:p>
          <a:p>
            <a:r>
              <a:rPr lang="en-US" dirty="0" smtClean="0"/>
              <a:t>All you needed to do was click “add to cart,” input shipping address where you wanted the drugs sent to, and the drugs would be shipped to you by the vendor selling them.  </a:t>
            </a:r>
            <a:endParaRPr lang="en-US" dirty="0"/>
          </a:p>
        </p:txBody>
      </p:sp>
      <p:sp>
        <p:nvSpPr>
          <p:cNvPr id="4" name="Slide Number Placeholder 3"/>
          <p:cNvSpPr>
            <a:spLocks noGrp="1"/>
          </p:cNvSpPr>
          <p:nvPr>
            <p:ph type="sldNum" sz="quarter" idx="10"/>
          </p:nvPr>
        </p:nvSpPr>
        <p:spPr/>
        <p:txBody>
          <a:bodyPr/>
          <a:lstStyle/>
          <a:p>
            <a:fld id="{B748F65C-A53A-4AD3-98BE-34B0F8B73DD7}" type="slidenum">
              <a:rPr lang="en-US" smtClean="0"/>
              <a:pPr/>
              <a:t>12</a:t>
            </a:fld>
            <a:endParaRPr lang="en-US"/>
          </a:p>
        </p:txBody>
      </p:sp>
    </p:spTree>
    <p:extLst>
      <p:ext uri="{BB962C8B-B14F-4D97-AF65-F5344CB8AC3E}">
        <p14:creationId xmlns:p14="http://schemas.microsoft.com/office/powerpoint/2010/main" val="1672393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CHRISTINE</a:t>
            </a:r>
          </a:p>
          <a:p>
            <a:endParaRPr lang="en-US" dirty="0"/>
          </a:p>
        </p:txBody>
      </p:sp>
      <p:sp>
        <p:nvSpPr>
          <p:cNvPr id="4" name="Slide Number Placeholder 3"/>
          <p:cNvSpPr>
            <a:spLocks noGrp="1"/>
          </p:cNvSpPr>
          <p:nvPr>
            <p:ph type="sldNum" sz="quarter" idx="10"/>
          </p:nvPr>
        </p:nvSpPr>
        <p:spPr/>
        <p:txBody>
          <a:bodyPr/>
          <a:lstStyle/>
          <a:p>
            <a:fld id="{762B8469-BB4F-485A-8AF2-B7914DED8AD3}" type="slidenum">
              <a:rPr lang="en-US" smtClean="0"/>
              <a:pPr/>
              <a:t>13</a:t>
            </a:fld>
            <a:endParaRPr lang="en-US" dirty="0"/>
          </a:p>
        </p:txBody>
      </p:sp>
    </p:spTree>
    <p:extLst>
      <p:ext uri="{BB962C8B-B14F-4D97-AF65-F5344CB8AC3E}">
        <p14:creationId xmlns:p14="http://schemas.microsoft.com/office/powerpoint/2010/main" val="29120121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2B8469-BB4F-485A-8AF2-B7914DED8AD3}" type="slidenum">
              <a:rPr lang="en-US" smtClean="0"/>
              <a:pPr/>
              <a:t>14</a:t>
            </a:fld>
            <a:endParaRPr lang="en-US" dirty="0"/>
          </a:p>
        </p:txBody>
      </p:sp>
    </p:spTree>
    <p:extLst>
      <p:ext uri="{BB962C8B-B14F-4D97-AF65-F5344CB8AC3E}">
        <p14:creationId xmlns:p14="http://schemas.microsoft.com/office/powerpoint/2010/main" val="1275623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ALDEN</a:t>
            </a:r>
            <a:endParaRPr lang="en-US" dirty="0"/>
          </a:p>
        </p:txBody>
      </p:sp>
      <p:sp>
        <p:nvSpPr>
          <p:cNvPr id="4" name="Slide Number Placeholder 3"/>
          <p:cNvSpPr>
            <a:spLocks noGrp="1"/>
          </p:cNvSpPr>
          <p:nvPr>
            <p:ph type="sldNum" sz="quarter" idx="10"/>
          </p:nvPr>
        </p:nvSpPr>
        <p:spPr/>
        <p:txBody>
          <a:bodyPr/>
          <a:lstStyle/>
          <a:p>
            <a:fld id="{762B8469-BB4F-485A-8AF2-B7914DED8AD3}" type="slidenum">
              <a:rPr lang="en-US" smtClean="0"/>
              <a:pPr/>
              <a:t>15</a:t>
            </a:fld>
            <a:endParaRPr lang="en-US" dirty="0"/>
          </a:p>
        </p:txBody>
      </p:sp>
    </p:spTree>
    <p:extLst>
      <p:ext uri="{BB962C8B-B14F-4D97-AF65-F5344CB8AC3E}">
        <p14:creationId xmlns:p14="http://schemas.microsoft.com/office/powerpoint/2010/main" val="180833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D740826-E4FF-4B8C-94CC-4A8AD7C13938}" type="slidenum">
              <a:rPr lang="en-US" smtClean="0"/>
              <a:pPr/>
              <a:t>2</a:t>
            </a:fld>
            <a:endParaRPr lang="en-US"/>
          </a:p>
        </p:txBody>
      </p:sp>
    </p:spTree>
    <p:extLst>
      <p:ext uri="{BB962C8B-B14F-4D97-AF65-F5344CB8AC3E}">
        <p14:creationId xmlns:p14="http://schemas.microsoft.com/office/powerpoint/2010/main" val="761186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8D0DA1-8EE8-4E44-B553-9637A32E444D}"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693605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2B8469-BB4F-485A-8AF2-B7914DED8AD3}" type="slidenum">
              <a:rPr lang="en-US" smtClean="0"/>
              <a:pPr/>
              <a:t>4</a:t>
            </a:fld>
            <a:endParaRPr lang="en-US" dirty="0"/>
          </a:p>
        </p:txBody>
      </p:sp>
    </p:spTree>
    <p:extLst>
      <p:ext uri="{BB962C8B-B14F-4D97-AF65-F5344CB8AC3E}">
        <p14:creationId xmlns:p14="http://schemas.microsoft.com/office/powerpoint/2010/main" val="328483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2B8469-BB4F-485A-8AF2-B7914DED8AD3}" type="slidenum">
              <a:rPr lang="en-US" smtClean="0"/>
              <a:pPr/>
              <a:t>5</a:t>
            </a:fld>
            <a:endParaRPr lang="en-US" dirty="0"/>
          </a:p>
        </p:txBody>
      </p:sp>
    </p:spTree>
    <p:extLst>
      <p:ext uri="{BB962C8B-B14F-4D97-AF65-F5344CB8AC3E}">
        <p14:creationId xmlns:p14="http://schemas.microsoft.com/office/powerpoint/2010/main" val="27153452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TATE</a:t>
            </a:r>
          </a:p>
          <a:p>
            <a:r>
              <a:rPr lang="en-US" dirty="0" smtClean="0"/>
              <a:t>Sample of account names taken from actual liberty reserve data.  Explain CVV and Fullz</a:t>
            </a:r>
            <a:endParaRPr lang="en-US" dirty="0"/>
          </a:p>
        </p:txBody>
      </p:sp>
      <p:sp>
        <p:nvSpPr>
          <p:cNvPr id="4" name="Slide Number Placeholder 3"/>
          <p:cNvSpPr>
            <a:spLocks noGrp="1"/>
          </p:cNvSpPr>
          <p:nvPr>
            <p:ph type="sldNum" sz="quarter" idx="10"/>
          </p:nvPr>
        </p:nvSpPr>
        <p:spPr/>
        <p:txBody>
          <a:bodyPr/>
          <a:lstStyle/>
          <a:p>
            <a:fld id="{F0E535C1-1DC4-41A3-AC9C-6CE6134724C9}" type="slidenum">
              <a:rPr lang="en-US" smtClean="0"/>
              <a:pPr/>
              <a:t>6</a:t>
            </a:fld>
            <a:endParaRPr lang="en-US" dirty="0"/>
          </a:p>
        </p:txBody>
      </p:sp>
    </p:spTree>
    <p:extLst>
      <p:ext uri="{BB962C8B-B14F-4D97-AF65-F5344CB8AC3E}">
        <p14:creationId xmlns:p14="http://schemas.microsoft.com/office/powerpoint/2010/main" val="2884671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8D0DA1-8EE8-4E44-B553-9637A32E444D}"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2141434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2B8469-BB4F-485A-8AF2-B7914DED8AD3}" type="slidenum">
              <a:rPr lang="en-US" smtClean="0"/>
              <a:pPr/>
              <a:t>8</a:t>
            </a:fld>
            <a:endParaRPr lang="en-US" dirty="0"/>
          </a:p>
        </p:txBody>
      </p:sp>
    </p:spTree>
    <p:extLst>
      <p:ext uri="{BB962C8B-B14F-4D97-AF65-F5344CB8AC3E}">
        <p14:creationId xmlns:p14="http://schemas.microsoft.com/office/powerpoint/2010/main" val="3471896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2B8469-BB4F-485A-8AF2-B7914DED8AD3}" type="slidenum">
              <a:rPr lang="en-US" smtClean="0"/>
              <a:pPr/>
              <a:t>9</a:t>
            </a:fld>
            <a:endParaRPr lang="en-US" dirty="0"/>
          </a:p>
        </p:txBody>
      </p:sp>
    </p:spTree>
    <p:extLst>
      <p:ext uri="{BB962C8B-B14F-4D97-AF65-F5344CB8AC3E}">
        <p14:creationId xmlns:p14="http://schemas.microsoft.com/office/powerpoint/2010/main" val="2333547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0"/>
            <a:ext cx="9144000" cy="6858000"/>
          </a:xfrm>
          <a:prstGeom prst="rect">
            <a:avLst/>
          </a:prstGeom>
          <a:gradFill>
            <a:gsLst>
              <a:gs pos="1000">
                <a:srgbClr val="003300"/>
              </a:gs>
              <a:gs pos="2000">
                <a:srgbClr val="003300"/>
              </a:gs>
              <a:gs pos="68000">
                <a:srgbClr val="003300"/>
              </a:gs>
              <a:gs pos="69000">
                <a:srgbClr val="C00000"/>
              </a:gs>
              <a:gs pos="71000">
                <a:srgbClr val="002060"/>
              </a:gs>
              <a:gs pos="91000">
                <a:srgbClr val="00206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914400" y="0"/>
            <a:ext cx="7315200" cy="4724400"/>
          </a:xfrm>
        </p:spPr>
        <p:txBody>
          <a:bodyPr/>
          <a:lstStyle>
            <a:lvl1pPr algn="ctr">
              <a:defRPr>
                <a:solidFill>
                  <a:schemeClr val="bg1"/>
                </a:solidFill>
              </a:defRPr>
            </a:lvl1pPr>
          </a:lstStyle>
          <a:p>
            <a:endParaRPr lang="en-US" dirty="0"/>
          </a:p>
        </p:txBody>
      </p:sp>
      <p:sp>
        <p:nvSpPr>
          <p:cNvPr id="3" name="Subtitle 2"/>
          <p:cNvSpPr>
            <a:spLocks noGrp="1"/>
          </p:cNvSpPr>
          <p:nvPr>
            <p:ph type="subTitle" idx="1"/>
          </p:nvPr>
        </p:nvSpPr>
        <p:spPr>
          <a:xfrm>
            <a:off x="914400" y="4800600"/>
            <a:ext cx="7315200" cy="1524000"/>
          </a:xfrm>
        </p:spPr>
        <p:txBody>
          <a:bodyPr anchor="ct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userDrawn="1"/>
        </p:nvSpPr>
        <p:spPr>
          <a:xfrm>
            <a:off x="0" y="0"/>
            <a:ext cx="9144000" cy="6858000"/>
          </a:xfrm>
          <a:prstGeom prst="rect">
            <a:avLst/>
          </a:prstGeom>
          <a:gradFill>
            <a:gsLst>
              <a:gs pos="1000">
                <a:srgbClr val="003300"/>
              </a:gs>
              <a:gs pos="2000">
                <a:srgbClr val="003300"/>
              </a:gs>
              <a:gs pos="68000">
                <a:srgbClr val="003300"/>
              </a:gs>
              <a:gs pos="69000">
                <a:srgbClr val="C00000"/>
              </a:gs>
              <a:gs pos="71000">
                <a:srgbClr val="002060"/>
              </a:gs>
              <a:gs pos="91000">
                <a:srgbClr val="00206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914400" y="0"/>
            <a:ext cx="7315200" cy="4724400"/>
          </a:xfrm>
        </p:spPr>
        <p:txBody>
          <a:bodyPr/>
          <a:lstStyle>
            <a:lvl1pPr algn="ctr">
              <a:defRPr>
                <a:solidFill>
                  <a:schemeClr val="bg1"/>
                </a:solidFill>
              </a:defRPr>
            </a:lvl1pPr>
          </a:lstStyle>
          <a:p>
            <a:endParaRPr lang="en-US" dirty="0"/>
          </a:p>
        </p:txBody>
      </p:sp>
      <p:sp>
        <p:nvSpPr>
          <p:cNvPr id="3" name="Subtitle 2"/>
          <p:cNvSpPr>
            <a:spLocks noGrp="1"/>
          </p:cNvSpPr>
          <p:nvPr>
            <p:ph type="subTitle" idx="1"/>
          </p:nvPr>
        </p:nvSpPr>
        <p:spPr>
          <a:xfrm>
            <a:off x="914400" y="4800600"/>
            <a:ext cx="7315200" cy="1524000"/>
          </a:xfrm>
        </p:spPr>
        <p:txBody>
          <a:bodyPr anchor="ctr"/>
          <a:lstStyle>
            <a:lvl1pPr marL="0" indent="0" algn="ctr">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spTree>
    <p:extLst>
      <p:ext uri="{BB962C8B-B14F-4D97-AF65-F5344CB8AC3E}">
        <p14:creationId xmlns:p14="http://schemas.microsoft.com/office/powerpoint/2010/main" val="406462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5181600" y="6477000"/>
            <a:ext cx="3962400" cy="381000"/>
          </a:xfrm>
          <a:prstGeom prst="rect">
            <a:avLst/>
          </a:prstGeom>
        </p:spPr>
        <p:txBody>
          <a:bodyPr/>
          <a:lstStyle>
            <a:lvl1pPr>
              <a:defRPr sz="1600">
                <a:solidFill>
                  <a:schemeClr val="bg1"/>
                </a:solidFill>
                <a:latin typeface="+mn-lt"/>
              </a:defRPr>
            </a:lvl1pPr>
          </a:lstStyle>
          <a:p>
            <a:r>
              <a:rPr lang="en-US" dirty="0" smtClean="0">
                <a:solidFill>
                  <a:prstClr val="white"/>
                </a:solidFill>
              </a:rPr>
              <a:t>Introduction to Asset Forfeiture for Attorneys</a:t>
            </a:r>
            <a:endParaRPr lang="en-US" dirty="0">
              <a:solidFill>
                <a:prstClr val="white"/>
              </a:solidFill>
            </a:endParaRPr>
          </a:p>
        </p:txBody>
      </p:sp>
    </p:spTree>
    <p:extLst>
      <p:ext uri="{BB962C8B-B14F-4D97-AF65-F5344CB8AC3E}">
        <p14:creationId xmlns:p14="http://schemas.microsoft.com/office/powerpoint/2010/main" val="2448544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616397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990802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38201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3992441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262909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36506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3pPr>
              <a:defRPr sz="2800" baseline="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47213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725081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dirty="0" smtClean="0">
                <a:solidFill>
                  <a:prstClr val="white"/>
                </a:solidFill>
              </a:rPr>
              <a:t>Introduction to Asset Forfeiture for Attorneys</a:t>
            </a:r>
            <a:endParaRPr lang="en-US" dirty="0">
              <a:solidFill>
                <a:prstClr val="white"/>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889268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81645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1799805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7951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60339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3063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04282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3908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835553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35260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2764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15431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73679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94809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endParaRPr lang="en-US" dirty="0">
              <a:solidFill>
                <a:prstClr val="black">
                  <a:tint val="75000"/>
                </a:prstClr>
              </a:solidFill>
            </a:endParaRPr>
          </a:p>
        </p:txBody>
      </p:sp>
    </p:spTree>
    <p:extLst>
      <p:ext uri="{BB962C8B-B14F-4D97-AF65-F5344CB8AC3E}">
        <p14:creationId xmlns:p14="http://schemas.microsoft.com/office/powerpoint/2010/main" val="32049518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03787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714156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7512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80828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55319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79474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72055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63382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2926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BB154A-A632-4EE0-B9C4-4D9669DD3493}" type="datetimeFigureOut">
              <a:rPr lang="en-US" smtClean="0">
                <a:solidFill>
                  <a:prstClr val="black">
                    <a:tint val="75000"/>
                  </a:prstClr>
                </a:solidFill>
              </a:rPr>
              <a:pPr/>
              <a:t>3/2/16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77632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912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F575D05-5A0D-47C5-960E-4F0D9CB0D46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4"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400800"/>
            <a:ext cx="9144000" cy="457200"/>
          </a:xfrm>
          <a:prstGeom prst="rect">
            <a:avLst/>
          </a:prstGeom>
          <a:gradFill flip="none" rotWithShape="1">
            <a:gsLst>
              <a:gs pos="0">
                <a:schemeClr val="bg1"/>
              </a:gs>
              <a:gs pos="45000">
                <a:srgbClr val="003300"/>
              </a:gs>
              <a:gs pos="76000">
                <a:srgbClr val="003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1295400"/>
            <a:ext cx="82296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9144000" cy="1219200"/>
          </a:xfrm>
          <a:prstGeom prst="rect">
            <a:avLst/>
          </a:prstGeom>
          <a:gradFill>
            <a:gsLst>
              <a:gs pos="45000">
                <a:srgbClr val="003300"/>
              </a:gs>
              <a:gs pos="50000">
                <a:srgbClr val="C00000"/>
              </a:gs>
              <a:gs pos="60000">
                <a:srgbClr val="00206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7" name="Picture 3" descr="H:\Media\Seals\DOJ Seal.png"/>
          <p:cNvPicPr>
            <a:picLocks noChangeAspect="1" noChangeArrowheads="1"/>
          </p:cNvPicPr>
          <p:nvPr userDrawn="1"/>
        </p:nvPicPr>
        <p:blipFill>
          <a:blip r:embed="rId13" cstate="print"/>
          <a:srcRect/>
          <a:stretch>
            <a:fillRect/>
          </a:stretch>
        </p:blipFill>
        <p:spPr bwMode="auto">
          <a:xfrm>
            <a:off x="8113776" y="161544"/>
            <a:ext cx="914400" cy="914400"/>
          </a:xfrm>
          <a:prstGeom prst="rect">
            <a:avLst/>
          </a:prstGeom>
          <a:noFill/>
        </p:spPr>
      </p:pic>
      <p:sp>
        <p:nvSpPr>
          <p:cNvPr id="2" name="Title Placeholder 1"/>
          <p:cNvSpPr>
            <a:spLocks noGrp="1"/>
          </p:cNvSpPr>
          <p:nvPr>
            <p:ph type="title"/>
          </p:nvPr>
        </p:nvSpPr>
        <p:spPr>
          <a:xfrm>
            <a:off x="228600" y="0"/>
            <a:ext cx="7848600" cy="609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3000" kern="1200" baseline="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6400800"/>
            <a:ext cx="9144000" cy="457200"/>
          </a:xfrm>
          <a:prstGeom prst="rect">
            <a:avLst/>
          </a:prstGeom>
          <a:gradFill flip="none" rotWithShape="1">
            <a:gsLst>
              <a:gs pos="0">
                <a:schemeClr val="bg1"/>
              </a:gs>
              <a:gs pos="45000">
                <a:srgbClr val="003300"/>
              </a:gs>
              <a:gs pos="76000">
                <a:srgbClr val="003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 name="Text Placeholder 2"/>
          <p:cNvSpPr>
            <a:spLocks noGrp="1"/>
          </p:cNvSpPr>
          <p:nvPr>
            <p:ph type="body" idx="1"/>
          </p:nvPr>
        </p:nvSpPr>
        <p:spPr>
          <a:xfrm>
            <a:off x="457200" y="1295400"/>
            <a:ext cx="82296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9144000" cy="1219200"/>
          </a:xfrm>
          <a:prstGeom prst="rect">
            <a:avLst/>
          </a:prstGeom>
          <a:gradFill>
            <a:gsLst>
              <a:gs pos="45000">
                <a:srgbClr val="003300"/>
              </a:gs>
              <a:gs pos="50000">
                <a:srgbClr val="C00000"/>
              </a:gs>
              <a:gs pos="60000">
                <a:srgbClr val="002060"/>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027" name="Picture 3" descr="H:\Media\Seals\DOJ Seal.png"/>
          <p:cNvPicPr>
            <a:picLocks noChangeAspect="1" noChangeArrowheads="1"/>
          </p:cNvPicPr>
          <p:nvPr userDrawn="1"/>
        </p:nvPicPr>
        <p:blipFill>
          <a:blip r:embed="rId14" cstate="print"/>
          <a:srcRect/>
          <a:stretch>
            <a:fillRect/>
          </a:stretch>
        </p:blipFill>
        <p:spPr bwMode="auto">
          <a:xfrm>
            <a:off x="8113776" y="161544"/>
            <a:ext cx="914400" cy="914400"/>
          </a:xfrm>
          <a:prstGeom prst="rect">
            <a:avLst/>
          </a:prstGeom>
          <a:noFill/>
        </p:spPr>
      </p:pic>
      <p:sp>
        <p:nvSpPr>
          <p:cNvPr id="2" name="Title Placeholder 1"/>
          <p:cNvSpPr>
            <a:spLocks noGrp="1"/>
          </p:cNvSpPr>
          <p:nvPr>
            <p:ph type="title"/>
          </p:nvPr>
        </p:nvSpPr>
        <p:spPr>
          <a:xfrm>
            <a:off x="228600" y="0"/>
            <a:ext cx="7848600" cy="609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 name="Footer Placeholder 4"/>
          <p:cNvSpPr>
            <a:spLocks noGrp="1"/>
          </p:cNvSpPr>
          <p:nvPr>
            <p:ph type="ftr" sz="quarter" idx="3"/>
          </p:nvPr>
        </p:nvSpPr>
        <p:spPr>
          <a:xfrm>
            <a:off x="5181600" y="6477000"/>
            <a:ext cx="3962400" cy="381000"/>
          </a:xfrm>
          <a:prstGeom prst="rect">
            <a:avLst/>
          </a:prstGeom>
        </p:spPr>
        <p:txBody>
          <a:bodyPr/>
          <a:lstStyle>
            <a:lvl1pPr>
              <a:defRPr sz="1600">
                <a:solidFill>
                  <a:schemeClr val="bg1"/>
                </a:solidFill>
                <a:latin typeface="+mn-lt"/>
              </a:defRPr>
            </a:lvl1pPr>
          </a:lstStyle>
          <a:p>
            <a:r>
              <a:rPr lang="en-US" dirty="0" smtClean="0">
                <a:solidFill>
                  <a:prstClr val="white"/>
                </a:solidFill>
              </a:rPr>
              <a:t>Introduction to Asset Forfeiture for Attorneys</a:t>
            </a:r>
            <a:endParaRPr lang="en-US" dirty="0">
              <a:solidFill>
                <a:prstClr val="white"/>
              </a:solidFill>
            </a:endParaRPr>
          </a:p>
        </p:txBody>
      </p:sp>
    </p:spTree>
    <p:extLst>
      <p:ext uri="{BB962C8B-B14F-4D97-AF65-F5344CB8AC3E}">
        <p14:creationId xmlns:p14="http://schemas.microsoft.com/office/powerpoint/2010/main" val="27099461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20" r:id="rId12"/>
  </p:sldLayoutIdLst>
  <p:hf sldNum="0" hdr="0" dt="0"/>
  <p:txStyles>
    <p:titleStyle>
      <a:lvl1pPr algn="l"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EAEAEA">
            <a:alpha val="2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B154A-A632-4EE0-B9C4-4D9669DD3493}" type="datetimeFigureOut">
              <a:rPr lang="en-US" smtClean="0">
                <a:solidFill>
                  <a:prstClr val="black">
                    <a:tint val="75000"/>
                  </a:prstClr>
                </a:solidFill>
              </a:rPr>
              <a:pPr/>
              <a:t>3/2/16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0" y="6248400"/>
            <a:ext cx="9144000" cy="0"/>
          </a:xfrm>
          <a:prstGeom prst="line">
            <a:avLst/>
          </a:prstGeom>
          <a:ln w="165100" cmpd="tri">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0" y="6400800"/>
            <a:ext cx="9144000" cy="307777"/>
          </a:xfrm>
          <a:prstGeom prst="rect">
            <a:avLst/>
          </a:prstGeom>
          <a:noFill/>
        </p:spPr>
        <p:txBody>
          <a:bodyPr wrap="square" rtlCol="0">
            <a:spAutoFit/>
          </a:bodyPr>
          <a:lstStyle/>
          <a:p>
            <a:pPr algn="r"/>
            <a:r>
              <a:rPr lang="en-US" sz="1400" dirty="0" err="1" smtClean="0">
                <a:solidFill>
                  <a:srgbClr val="1F497D"/>
                </a:solidFill>
              </a:rPr>
              <a:t>NextGen</a:t>
            </a:r>
            <a:r>
              <a:rPr lang="en-US" sz="1400" dirty="0" smtClean="0">
                <a:solidFill>
                  <a:srgbClr val="1F497D"/>
                </a:solidFill>
              </a:rPr>
              <a:t> Money Laundering |  Asset Forfeiture Conference | August 2014</a:t>
            </a:r>
            <a:endParaRPr lang="en-US" sz="1400" dirty="0">
              <a:solidFill>
                <a:srgbClr val="1F497D"/>
              </a:solidFill>
            </a:endParaRPr>
          </a:p>
        </p:txBody>
      </p:sp>
    </p:spTree>
    <p:extLst>
      <p:ext uri="{BB962C8B-B14F-4D97-AF65-F5344CB8AC3E}">
        <p14:creationId xmlns:p14="http://schemas.microsoft.com/office/powerpoint/2010/main" val="378228892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EAEAEA">
            <a:alpha val="2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BB154A-A632-4EE0-B9C4-4D9669DD3493}" type="datetimeFigureOut">
              <a:rPr lang="en-US" smtClean="0">
                <a:solidFill>
                  <a:prstClr val="black">
                    <a:tint val="75000"/>
                  </a:prstClr>
                </a:solidFill>
              </a:rPr>
              <a:pPr/>
              <a:t>3/2/16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0E5DB-9B57-421C-B9C7-910CCD776EF5}"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0" y="6248400"/>
            <a:ext cx="9144000" cy="0"/>
          </a:xfrm>
          <a:prstGeom prst="line">
            <a:avLst/>
          </a:prstGeom>
          <a:ln w="165100" cmpd="tri">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0" y="6400800"/>
            <a:ext cx="9144000" cy="307777"/>
          </a:xfrm>
          <a:prstGeom prst="rect">
            <a:avLst/>
          </a:prstGeom>
          <a:noFill/>
        </p:spPr>
        <p:txBody>
          <a:bodyPr wrap="square" rtlCol="0">
            <a:spAutoFit/>
          </a:bodyPr>
          <a:lstStyle/>
          <a:p>
            <a:pPr algn="r"/>
            <a:r>
              <a:rPr lang="en-US" sz="1400" dirty="0" err="1" smtClean="0">
                <a:solidFill>
                  <a:srgbClr val="1F497D"/>
                </a:solidFill>
              </a:rPr>
              <a:t>NextGen</a:t>
            </a:r>
            <a:r>
              <a:rPr lang="en-US" sz="1400" dirty="0" smtClean="0">
                <a:solidFill>
                  <a:srgbClr val="1F497D"/>
                </a:solidFill>
              </a:rPr>
              <a:t> Money Laundering |  Asset Forfeiture Conference | August 2014</a:t>
            </a:r>
            <a:endParaRPr lang="en-US" sz="1400" dirty="0">
              <a:solidFill>
                <a:srgbClr val="1F497D"/>
              </a:solidFill>
            </a:endParaRPr>
          </a:p>
        </p:txBody>
      </p:sp>
    </p:spTree>
    <p:extLst>
      <p:ext uri="{BB962C8B-B14F-4D97-AF65-F5344CB8AC3E}">
        <p14:creationId xmlns:p14="http://schemas.microsoft.com/office/powerpoint/2010/main" val="2476233968"/>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hyperlink" Target="https://www.google.com/imgres?imgurl=https://coinreport.net/wp-content/uploads/2014/01/litecoin-news.png&amp;imgrefurl=https://coinreport.net/madagascar-jobs-litecoin/&amp;docid=Kw3uLAjCjmVChM&amp;tbnid=imQmfqZP73XkIM:&amp;w=1024&amp;h=1024&amp;ei=5SxMU6KXB4S-sQS2vIC4AQ&amp;ved=0CAIQxiAwAA&amp;iact=c" TargetMode="External"/><Relationship Id="rId5" Type="http://schemas.openxmlformats.org/officeDocument/2006/relationships/image" Target="../media/image18.jpeg"/><Relationship Id="rId6" Type="http://schemas.openxmlformats.org/officeDocument/2006/relationships/hyperlink" Target="https://www.google.com/imgres?imgurl=http://foundation.dogecoin.com/img/300coin.png&amp;imgrefurl=http://foundation.dogecoin.com/&amp;docid=Oy4yi5nqJKK17M&amp;tbnid=SuqG4CwcXaq8vM:&amp;w=300&amp;h=300&amp;ei=Ry1MU_TXNLKqsQSMzoD4Cg&amp;ved=0CAIQxiAwAA&amp;iact=c" TargetMode="External"/><Relationship Id="rId7" Type="http://schemas.openxmlformats.org/officeDocument/2006/relationships/image" Target="../media/image19.jpeg"/><Relationship Id="rId8" Type="http://schemas.openxmlformats.org/officeDocument/2006/relationships/hyperlink" Target="https://www.google.com/imgres?imgurl=http://upload.wikimedia.org/wikipedia/commons/7/73/PPCoin_Logo_With_Shadow.svg&amp;imgrefurl=http://en.wikipedia.org/wiki/Peercoin&amp;docid=h_mPGGA74C2J9M&amp;tbnid=QRKO5kw7BmSEqM:&amp;w=990&amp;h=765&amp;ei=yS1MU-XfNILJsQTY64EQ&amp;ved=0CAIQxiAwAA&amp;iact=c" TargetMode="External"/><Relationship Id="rId9" Type="http://schemas.openxmlformats.org/officeDocument/2006/relationships/image" Target="../media/image20.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tiff"/><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uact=8&amp;docid=TwiXw20ygq02VM&amp;tbnid=Cz89UW0aDBJWZM:&amp;ved=0CAUQjRw&amp;url=http://www.theatlantic.com/technology/archive/2014/06/us-marshals-are-selling-2965651306529-bitcoin/372770/&amp;ei=c7ihU8PwFpSlqAawowI&amp;bvm=bv.69137298,d.cWc&amp;psig=AFQjCNGlGs1uEdtAQdDObxW0uNlSHzIRqg&amp;ust=1403193835977085" TargetMode="External"/><Relationship Id="rId4"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jpeg"/><Relationship Id="rId8" Type="http://schemas.openxmlformats.org/officeDocument/2006/relationships/hyperlink" Target="http://www.pecunix.com/money.refined...welcome" TargetMode="External"/><Relationship Id="rId9" Type="http://schemas.openxmlformats.org/officeDocument/2006/relationships/image" Target="../media/image8.gif"/><Relationship Id="rId10"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1.bin"/><Relationship Id="rId5" Type="http://schemas.openxmlformats.org/officeDocument/2006/relationships/image" Target="../media/image1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tmp"/><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4724400"/>
          </a:xfrm>
        </p:spPr>
        <p:txBody>
          <a:bodyPr/>
          <a:lstStyle/>
          <a:p>
            <a:r>
              <a:rPr lang="en-US" sz="4800" dirty="0" smtClean="0"/>
              <a:t>Virtual Currencies </a:t>
            </a:r>
            <a:br>
              <a:rPr lang="en-US" sz="4800" dirty="0" smtClean="0"/>
            </a:br>
            <a:r>
              <a:rPr lang="en-US" sz="4800" dirty="0" smtClean="0"/>
              <a:t>&amp; Money Laundering</a:t>
            </a:r>
            <a:r>
              <a:rPr lang="en-US" dirty="0" smtClean="0"/>
              <a:t/>
            </a:r>
            <a:br>
              <a:rPr lang="en-US" dirty="0" smtClean="0"/>
            </a:br>
            <a:r>
              <a:rPr lang="en-US" dirty="0"/>
              <a:t/>
            </a:r>
            <a:br>
              <a:rPr lang="en-US" dirty="0"/>
            </a:br>
            <a:r>
              <a:rPr lang="en-US" sz="2800" dirty="0" smtClean="0"/>
              <a:t>AUSA Christine Magdo</a:t>
            </a:r>
            <a:r>
              <a:rPr lang="en-US" sz="2800" dirty="0"/>
              <a:t/>
            </a:r>
            <a:br>
              <a:rPr lang="en-US" sz="2800" dirty="0"/>
            </a:br>
            <a:r>
              <a:rPr lang="en-US" sz="2800" dirty="0" smtClean="0"/>
              <a:t>United States Attorney’s Office</a:t>
            </a:r>
            <a:br>
              <a:rPr lang="en-US" sz="2800" dirty="0" smtClean="0"/>
            </a:br>
            <a:r>
              <a:rPr lang="en-US" sz="2800" dirty="0" smtClean="0"/>
              <a:t>Southern District of New York</a:t>
            </a:r>
            <a:r>
              <a:rPr lang="en-US" sz="3200" dirty="0" smtClean="0"/>
              <a:t/>
            </a:r>
            <a:br>
              <a:rPr lang="en-US" sz="3200" dirty="0" smtClean="0"/>
            </a:br>
            <a:endParaRPr lang="en-US" sz="3200" dirty="0"/>
          </a:p>
        </p:txBody>
      </p:sp>
      <p:sp>
        <p:nvSpPr>
          <p:cNvPr id="3" name="Subtitle 2"/>
          <p:cNvSpPr>
            <a:spLocks noGrp="1"/>
          </p:cNvSpPr>
          <p:nvPr>
            <p:ph type="subTitle" idx="1"/>
          </p:nvPr>
        </p:nvSpPr>
        <p:spPr/>
        <p:txBody>
          <a:bodyPr>
            <a:normAutofit/>
          </a:bodyPr>
          <a:lstStyle/>
          <a:p>
            <a:r>
              <a:rPr lang="en-US" sz="1800" dirty="0" smtClean="0"/>
              <a:t>Statements made during this presentation do not necessarily reflect the views of the Department of Justice or the United States Attorney’s Office</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762000"/>
          </a:xfrm>
          <a:prstGeom prst="rect">
            <a:avLst/>
          </a:prstGeom>
        </p:spPr>
        <p:txBody>
          <a:bodyPr>
            <a:normAutofit/>
          </a:bodyPr>
          <a:lstStyle/>
          <a:p>
            <a:r>
              <a:rPr lang="en-US" sz="4000" dirty="0" smtClean="0"/>
              <a:t>Decentralized Virtual Currency</a:t>
            </a:r>
            <a:endParaRPr lang="en-US" sz="4000" dirty="0"/>
          </a:p>
        </p:txBody>
      </p:sp>
      <p:sp>
        <p:nvSpPr>
          <p:cNvPr id="3" name="Content Placeholder 2"/>
          <p:cNvSpPr>
            <a:spLocks noGrp="1"/>
          </p:cNvSpPr>
          <p:nvPr>
            <p:ph idx="4294967295"/>
          </p:nvPr>
        </p:nvSpPr>
        <p:spPr>
          <a:xfrm>
            <a:off x="533400" y="1066800"/>
            <a:ext cx="8077200" cy="3733800"/>
          </a:xfrm>
          <a:prstGeom prst="rect">
            <a:avLst/>
          </a:prstGeom>
        </p:spPr>
        <p:txBody>
          <a:bodyPr>
            <a:normAutofit fontScale="77500" lnSpcReduction="20000"/>
          </a:bodyPr>
          <a:lstStyle/>
          <a:p>
            <a:r>
              <a:rPr lang="en-US" sz="3800" dirty="0" smtClean="0">
                <a:solidFill>
                  <a:srgbClr val="002060"/>
                </a:solidFill>
              </a:rPr>
              <a:t>Decentralized, peer-to-peer network-based virtual currencies</a:t>
            </a:r>
          </a:p>
          <a:p>
            <a:r>
              <a:rPr lang="en-US" sz="3800" dirty="0" smtClean="0">
                <a:solidFill>
                  <a:srgbClr val="002060"/>
                </a:solidFill>
              </a:rPr>
              <a:t>No central issuing authority, monitoring, or oversight</a:t>
            </a:r>
          </a:p>
          <a:p>
            <a:r>
              <a:rPr lang="en-US" sz="3800" dirty="0" smtClean="0">
                <a:solidFill>
                  <a:srgbClr val="002060"/>
                </a:solidFill>
              </a:rPr>
              <a:t>Anyone can download the free, open source software</a:t>
            </a:r>
          </a:p>
          <a:p>
            <a:r>
              <a:rPr lang="en-US" sz="3800" dirty="0" smtClean="0">
                <a:solidFill>
                  <a:srgbClr val="002060"/>
                </a:solidFill>
              </a:rPr>
              <a:t>Special system users provide transaction verification and currency generation</a:t>
            </a:r>
          </a:p>
          <a:p>
            <a:r>
              <a:rPr lang="en-US" sz="3800" dirty="0" err="1" smtClean="0">
                <a:solidFill>
                  <a:srgbClr val="002060"/>
                </a:solidFill>
              </a:rPr>
              <a:t>Bitcoin</a:t>
            </a:r>
            <a:r>
              <a:rPr lang="en-US" sz="3800" dirty="0" smtClean="0">
                <a:solidFill>
                  <a:srgbClr val="002060"/>
                </a:solidFill>
              </a:rPr>
              <a:t> is one of many</a:t>
            </a:r>
          </a:p>
          <a:p>
            <a:endParaRPr lang="en-US" dirty="0" smtClean="0"/>
          </a:p>
          <a:p>
            <a:pPr>
              <a:buNone/>
            </a:pPr>
            <a:endParaRPr lang="en-US" dirty="0" smtClean="0">
              <a:solidFill>
                <a:srgbClr val="002060"/>
              </a:solidFill>
            </a:endParaRPr>
          </a:p>
        </p:txBody>
      </p:sp>
      <p:pic>
        <p:nvPicPr>
          <p:cNvPr id="66562" name="Picture 2" descr="https://encrypted-tbn2.google.com/images?q=tbn:ANd9GcQ5Oq2VjgBzOOAibgmpAYwjetBauS_o_7IGWnW1cDdpvi4xbl6E"/>
          <p:cNvPicPr>
            <a:picLocks noChangeAspect="1" noChangeArrowheads="1"/>
          </p:cNvPicPr>
          <p:nvPr/>
        </p:nvPicPr>
        <p:blipFill>
          <a:blip r:embed="rId3" cstate="print"/>
          <a:srcRect/>
          <a:stretch>
            <a:fillRect/>
          </a:stretch>
        </p:blipFill>
        <p:spPr bwMode="auto">
          <a:xfrm>
            <a:off x="762000" y="4800600"/>
            <a:ext cx="1219200" cy="1219201"/>
          </a:xfrm>
          <a:prstGeom prst="rect">
            <a:avLst/>
          </a:prstGeom>
          <a:noFill/>
        </p:spPr>
      </p:pic>
      <p:pic>
        <p:nvPicPr>
          <p:cNvPr id="52228" name="Picture 4" descr="https://encrypted-tbn2.gstatic.com/images?q=tbn:ANd9GcTragMX9Z3YvNPUZu8bXlpJJHJPxRairtgEds9NrCtZ9d13BN6z">
            <a:hlinkClick r:id="rId4"/>
          </p:cNvPr>
          <p:cNvPicPr>
            <a:picLocks noChangeAspect="1" noChangeArrowheads="1"/>
          </p:cNvPicPr>
          <p:nvPr/>
        </p:nvPicPr>
        <p:blipFill>
          <a:blip r:embed="rId5" cstate="print"/>
          <a:srcRect/>
          <a:stretch>
            <a:fillRect/>
          </a:stretch>
        </p:blipFill>
        <p:spPr bwMode="auto">
          <a:xfrm>
            <a:off x="2971800" y="4876800"/>
            <a:ext cx="1219200" cy="1219200"/>
          </a:xfrm>
          <a:prstGeom prst="rect">
            <a:avLst/>
          </a:prstGeom>
          <a:noFill/>
        </p:spPr>
      </p:pic>
      <p:pic>
        <p:nvPicPr>
          <p:cNvPr id="52230" name="Picture 6" descr="https://encrypted-tbn2.gstatic.com/images?q=tbn:ANd9GcQ-ugCKzmq-eNwLUS9rC2bt_jZC6umgoMg5fJfHR0nDXRtC53kG">
            <a:hlinkClick r:id="rId6"/>
          </p:cNvPr>
          <p:cNvPicPr>
            <a:picLocks noChangeAspect="1" noChangeArrowheads="1"/>
          </p:cNvPicPr>
          <p:nvPr/>
        </p:nvPicPr>
        <p:blipFill>
          <a:blip r:embed="rId7" cstate="print"/>
          <a:srcRect/>
          <a:stretch>
            <a:fillRect/>
          </a:stretch>
        </p:blipFill>
        <p:spPr bwMode="auto">
          <a:xfrm>
            <a:off x="5105400" y="4800600"/>
            <a:ext cx="1228725" cy="1228725"/>
          </a:xfrm>
          <a:prstGeom prst="rect">
            <a:avLst/>
          </a:prstGeom>
          <a:noFill/>
        </p:spPr>
      </p:pic>
      <p:pic>
        <p:nvPicPr>
          <p:cNvPr id="52232" name="Picture 8" descr="https://encrypted-tbn2.gstatic.com/images?q=tbn:ANd9GcTYtB27LREt6mJDSCYI-gTuHtrTxMoJoGFFXugLrVRZJbH9X5s8iQ">
            <a:hlinkClick r:id="rId8"/>
          </p:cNvPr>
          <p:cNvPicPr>
            <a:picLocks noChangeAspect="1" noChangeArrowheads="1"/>
          </p:cNvPicPr>
          <p:nvPr/>
        </p:nvPicPr>
        <p:blipFill>
          <a:blip r:embed="rId9" cstate="print"/>
          <a:srcRect l="18823" t="4061" r="21569" b="22843"/>
          <a:stretch>
            <a:fillRect/>
          </a:stretch>
        </p:blipFill>
        <p:spPr bwMode="auto">
          <a:xfrm>
            <a:off x="7315200" y="4724400"/>
            <a:ext cx="1447800" cy="1371600"/>
          </a:xfrm>
          <a:prstGeom prst="rect">
            <a:avLst/>
          </a:prstGeom>
          <a:noFill/>
        </p:spPr>
      </p:pic>
    </p:spTree>
    <p:extLst>
      <p:ext uri="{BB962C8B-B14F-4D97-AF65-F5344CB8AC3E}">
        <p14:creationId xmlns:p14="http://schemas.microsoft.com/office/powerpoint/2010/main" val="1426921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ilk-Road-ScreenShot.jpg"/>
          <p:cNvPicPr>
            <a:picLocks noGrp="1" noChangeAspect="1"/>
          </p:cNvPicPr>
          <p:nvPr>
            <p:ph idx="1"/>
          </p:nvPr>
        </p:nvPicPr>
        <p:blipFill>
          <a:blip r:embed="rId3"/>
          <a:srcRect l="507" r="16048"/>
          <a:stretch>
            <a:fillRect/>
          </a:stretch>
        </p:blipFill>
        <p:spPr>
          <a:xfrm>
            <a:off x="39547" y="76199"/>
            <a:ext cx="9104453" cy="6147451"/>
          </a:xfrm>
        </p:spPr>
      </p:pic>
    </p:spTree>
    <p:extLst>
      <p:ext uri="{BB962C8B-B14F-4D97-AF65-F5344CB8AC3E}">
        <p14:creationId xmlns:p14="http://schemas.microsoft.com/office/powerpoint/2010/main" val="18151468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0x600.png"/>
          <p:cNvPicPr>
            <a:picLocks noGrp="1" noChangeAspect="1"/>
          </p:cNvPicPr>
          <p:nvPr>
            <p:ph idx="1"/>
          </p:nvPr>
        </p:nvPicPr>
        <p:blipFill>
          <a:blip r:embed="rId3"/>
          <a:srcRect l="88" r="618"/>
          <a:stretch>
            <a:fillRect/>
          </a:stretch>
        </p:blipFill>
        <p:spPr>
          <a:xfrm>
            <a:off x="152400" y="152400"/>
            <a:ext cx="8880061" cy="6066533"/>
          </a:xfrm>
        </p:spPr>
      </p:pic>
      <p:sp>
        <p:nvSpPr>
          <p:cNvPr id="5" name="Oval 4"/>
          <p:cNvSpPr/>
          <p:nvPr/>
        </p:nvSpPr>
        <p:spPr>
          <a:xfrm>
            <a:off x="5281947" y="2255335"/>
            <a:ext cx="1412476" cy="792665"/>
          </a:xfrm>
          <a:prstGeom prst="ellipse">
            <a:avLst/>
          </a:prstGeom>
          <a:solidFill>
            <a:schemeClr val="accent2">
              <a:lumMod val="40000"/>
              <a:lumOff val="60000"/>
              <a:alpha val="1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835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6200" y="-152400"/>
            <a:ext cx="9144000" cy="8382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bg1"/>
              </a:solidFill>
              <a:effectLst/>
              <a:uLnTx/>
              <a:uFillTx/>
              <a:latin typeface="+mj-lt"/>
              <a:ea typeface="+mj-ea"/>
              <a:cs typeface="+mj-cs"/>
            </a:endParaRPr>
          </a:p>
        </p:txBody>
      </p:sp>
      <p:sp>
        <p:nvSpPr>
          <p:cNvPr id="6" name="TextBox 5"/>
          <p:cNvSpPr txBox="1"/>
          <p:nvPr/>
        </p:nvSpPr>
        <p:spPr>
          <a:xfrm>
            <a:off x="304800" y="990600"/>
            <a:ext cx="3505200" cy="5139869"/>
          </a:xfrm>
          <a:prstGeom prst="rect">
            <a:avLst/>
          </a:prstGeom>
          <a:noFill/>
        </p:spPr>
        <p:txBody>
          <a:bodyPr wrap="square" rtlCol="0">
            <a:spAutoFit/>
          </a:bodyPr>
          <a:lstStyle/>
          <a:p>
            <a:pPr algn="ctr"/>
            <a:r>
              <a:rPr lang="en-US" sz="3200" dirty="0" smtClean="0">
                <a:solidFill>
                  <a:srgbClr val="002060"/>
                </a:solidFill>
              </a:rPr>
              <a:t>By the Numbers:</a:t>
            </a:r>
          </a:p>
          <a:p>
            <a:pPr algn="ctr"/>
            <a:endParaRPr lang="en-US" dirty="0" smtClean="0">
              <a:solidFill>
                <a:schemeClr val="accent2">
                  <a:lumMod val="75000"/>
                </a:schemeClr>
              </a:solidFill>
            </a:endParaRPr>
          </a:p>
          <a:p>
            <a:r>
              <a:rPr lang="en-US" sz="3200" dirty="0" smtClean="0">
                <a:solidFill>
                  <a:schemeClr val="accent2">
                    <a:lumMod val="75000"/>
                  </a:schemeClr>
                </a:solidFill>
              </a:rPr>
              <a:t>$1.2 billion</a:t>
            </a:r>
            <a:endParaRPr lang="en-US" sz="3200" dirty="0" smtClean="0">
              <a:solidFill>
                <a:schemeClr val="accent2">
                  <a:lumMod val="75000"/>
                </a:schemeClr>
              </a:solidFill>
            </a:endParaRPr>
          </a:p>
          <a:p>
            <a:r>
              <a:rPr lang="en-US" sz="3200" dirty="0" smtClean="0">
                <a:solidFill>
                  <a:srgbClr val="002060"/>
                </a:solidFill>
              </a:rPr>
              <a:t> in sales</a:t>
            </a:r>
            <a:endParaRPr lang="en-US" sz="3200" dirty="0" smtClean="0">
              <a:solidFill>
                <a:srgbClr val="002060"/>
              </a:solidFill>
            </a:endParaRPr>
          </a:p>
          <a:p>
            <a:pPr>
              <a:buFont typeface="Arial" pitchFamily="34" charset="0"/>
              <a:buChar char="•"/>
            </a:pPr>
            <a:endParaRPr lang="en-US" dirty="0" smtClean="0">
              <a:solidFill>
                <a:srgbClr val="002060"/>
              </a:solidFill>
            </a:endParaRPr>
          </a:p>
          <a:p>
            <a:r>
              <a:rPr lang="en-US" sz="3200" dirty="0" smtClean="0">
                <a:solidFill>
                  <a:schemeClr val="accent2">
                    <a:lumMod val="75000"/>
                  </a:schemeClr>
                </a:solidFill>
              </a:rPr>
              <a:t>150,000 </a:t>
            </a:r>
            <a:r>
              <a:rPr lang="en-US" sz="3200" dirty="0" smtClean="0">
                <a:solidFill>
                  <a:srgbClr val="002060"/>
                </a:solidFill>
              </a:rPr>
              <a:t>users</a:t>
            </a:r>
          </a:p>
          <a:p>
            <a:endParaRPr lang="en-US" dirty="0" smtClean="0">
              <a:solidFill>
                <a:srgbClr val="002060"/>
              </a:solidFill>
            </a:endParaRPr>
          </a:p>
          <a:p>
            <a:r>
              <a:rPr lang="en-US" sz="3200" dirty="0" smtClean="0">
                <a:solidFill>
                  <a:schemeClr val="accent2">
                    <a:lumMod val="75000"/>
                  </a:schemeClr>
                </a:solidFill>
              </a:rPr>
              <a:t>4,000 </a:t>
            </a:r>
            <a:r>
              <a:rPr lang="en-US" sz="3200" dirty="0" smtClean="0">
                <a:solidFill>
                  <a:srgbClr val="002060"/>
                </a:solidFill>
              </a:rPr>
              <a:t>drug </a:t>
            </a:r>
          </a:p>
          <a:p>
            <a:r>
              <a:rPr lang="en-US" sz="3200" dirty="0" smtClean="0">
                <a:solidFill>
                  <a:srgbClr val="002060"/>
                </a:solidFill>
              </a:rPr>
              <a:t>dealers</a:t>
            </a:r>
            <a:endParaRPr lang="en-US" sz="3200" dirty="0" smtClean="0">
              <a:solidFill>
                <a:srgbClr val="002060"/>
              </a:solidFill>
            </a:endParaRPr>
          </a:p>
          <a:p>
            <a:pPr>
              <a:buFont typeface="Arial" pitchFamily="34" charset="0"/>
              <a:buChar char="•"/>
            </a:pPr>
            <a:endParaRPr lang="en-US" dirty="0" smtClean="0">
              <a:solidFill>
                <a:srgbClr val="002060"/>
              </a:solidFill>
            </a:endParaRPr>
          </a:p>
          <a:p>
            <a:r>
              <a:rPr lang="en-US" sz="3200" dirty="0" smtClean="0">
                <a:solidFill>
                  <a:schemeClr val="accent2">
                    <a:lumMod val="75000"/>
                  </a:schemeClr>
                </a:solidFill>
              </a:rPr>
              <a:t>&gt;100 </a:t>
            </a:r>
            <a:r>
              <a:rPr lang="en-US" sz="3200" dirty="0" smtClean="0">
                <a:solidFill>
                  <a:srgbClr val="002060"/>
                </a:solidFill>
              </a:rPr>
              <a:t>undercover </a:t>
            </a:r>
            <a:r>
              <a:rPr lang="en-US" sz="3200" dirty="0" smtClean="0">
                <a:solidFill>
                  <a:srgbClr val="002060"/>
                </a:solidFill>
              </a:rPr>
              <a:t>               purchases</a:t>
            </a:r>
            <a:endParaRPr lang="en-US" sz="3200" dirty="0" smtClean="0">
              <a:solidFill>
                <a:srgbClr val="002060"/>
              </a:solidFill>
            </a:endParaRPr>
          </a:p>
        </p:txBody>
      </p:sp>
      <p:pic>
        <p:nvPicPr>
          <p:cNvPr id="7" name="Picture 1" descr="Then you're greeted by the main homepage. Let's browse the psychedelics."/>
          <p:cNvPicPr>
            <a:picLocks noChangeAspect="1" noChangeArrowheads="1"/>
          </p:cNvPicPr>
          <p:nvPr/>
        </p:nvPicPr>
        <p:blipFill>
          <a:blip r:embed="rId3" cstate="print"/>
          <a:srcRect r="17647"/>
          <a:stretch>
            <a:fillRect/>
          </a:stretch>
        </p:blipFill>
        <p:spPr bwMode="auto">
          <a:xfrm>
            <a:off x="3652762" y="1143000"/>
            <a:ext cx="5341257" cy="5257800"/>
          </a:xfrm>
          <a:prstGeom prst="rect">
            <a:avLst/>
          </a:prstGeom>
          <a:noFill/>
        </p:spPr>
      </p:pic>
    </p:spTree>
    <p:extLst>
      <p:ext uri="{BB962C8B-B14F-4D97-AF65-F5344CB8AC3E}">
        <p14:creationId xmlns:p14="http://schemas.microsoft.com/office/powerpoint/2010/main" val="9220754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pic>
        <p:nvPicPr>
          <p:cNvPr id="12290" name="Picture 2" descr="C:\Users\CMagdo\Desktop\Pages from 8.21.14 superseding indictment as fil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68343"/>
            <a:ext cx="4953000" cy="6409766"/>
          </a:xfrm>
          <a:prstGeom prst="rect">
            <a:avLst/>
          </a:prstGeom>
          <a:noFill/>
          <a:ln w="15875">
            <a:solidFill>
              <a:schemeClr val="accent1">
                <a:shade val="95000"/>
                <a:satMod val="105000"/>
              </a:schemeClr>
            </a:solidFill>
          </a:ln>
          <a:effectLst>
            <a:outerShdw blurRad="50800" dist="38100" dir="2700000" sx="103000" sy="103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5105400" y="3373226"/>
            <a:ext cx="3302000" cy="2463800"/>
          </a:xfrm>
          <a:prstGeom prst="rect">
            <a:avLst/>
          </a:prstGeom>
        </p:spPr>
      </p:pic>
    </p:spTree>
    <p:extLst>
      <p:ext uri="{BB962C8B-B14F-4D97-AF65-F5344CB8AC3E}">
        <p14:creationId xmlns:p14="http://schemas.microsoft.com/office/powerpoint/2010/main" val="251911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style.rotation</p:attrName>
                                        </p:attrNameLst>
                                      </p:cBhvr>
                                      <p:tavLst>
                                        <p:tav tm="0">
                                          <p:val>
                                            <p:fltVal val="90"/>
                                          </p:val>
                                        </p:tav>
                                        <p:tav tm="100000">
                                          <p:val>
                                            <p:fltVal val="0"/>
                                          </p:val>
                                        </p:tav>
                                      </p:tavLst>
                                    </p:anim>
                                    <p:animEffect transition="in" filter="fade">
                                      <p:cBhvr>
                                        <p:cTn id="10" dur="1000"/>
                                        <p:tgtEl>
                                          <p:spTgt spid="1229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pic>
        <p:nvPicPr>
          <p:cNvPr id="1026" name="Picture 2" descr="http://cdn.theatlantic.com/static/newsroom/img/mt/2014/06/usm/lead.png?n74j2h">
            <a:hlinkClick r:id="rId3"/>
          </p:cNvPr>
          <p:cNvPicPr>
            <a:picLocks noChangeAspect="1" noChangeArrowheads="1"/>
          </p:cNvPicPr>
          <p:nvPr/>
        </p:nvPicPr>
        <p:blipFill>
          <a:blip r:embed="rId4" cstate="print"/>
          <a:srcRect/>
          <a:stretch>
            <a:fillRect/>
          </a:stretch>
        </p:blipFill>
        <p:spPr bwMode="auto">
          <a:xfrm>
            <a:off x="380999" y="1524000"/>
            <a:ext cx="8136191" cy="4424948"/>
          </a:xfrm>
          <a:prstGeom prst="rect">
            <a:avLst/>
          </a:prstGeom>
          <a:noFill/>
          <a:ln w="15875">
            <a:solidFill>
              <a:schemeClr val="tx1"/>
            </a:solidFill>
          </a:ln>
          <a:effectLst>
            <a:outerShdw blurRad="63500" dist="50800" dir="8100000" sx="102000" sy="102000" algn="tr" rotWithShape="0">
              <a:prstClr val="black">
                <a:alpha val="37000"/>
              </a:prstClr>
            </a:outerShdw>
          </a:effectLst>
        </p:spPr>
      </p:pic>
    </p:spTree>
    <p:extLst>
      <p:ext uri="{BB962C8B-B14F-4D97-AF65-F5344CB8AC3E}">
        <p14:creationId xmlns:p14="http://schemas.microsoft.com/office/powerpoint/2010/main" val="935731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rcRect l="1763" t="5010" r="1763" b="5210"/>
          <a:stretch>
            <a:fillRect/>
          </a:stretch>
        </p:blipFill>
        <p:spPr bwMode="auto">
          <a:xfrm>
            <a:off x="0" y="76200"/>
            <a:ext cx="9144000" cy="6629400"/>
          </a:xfrm>
          <a:prstGeom prst="rect">
            <a:avLst/>
          </a:prstGeom>
          <a:noFill/>
          <a:ln w="9525">
            <a:noFill/>
            <a:miter lim="800000"/>
            <a:headEnd/>
            <a:tailEnd/>
          </a:ln>
        </p:spPr>
      </p:pic>
    </p:spTree>
    <p:extLst>
      <p:ext uri="{BB962C8B-B14F-4D97-AF65-F5344CB8AC3E}">
        <p14:creationId xmlns:p14="http://schemas.microsoft.com/office/powerpoint/2010/main" val="2105991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2441" y="0"/>
            <a:ext cx="9144000" cy="762000"/>
          </a:xfrm>
          <a:prstGeom prst="rect">
            <a:avLst/>
          </a:prstGeom>
        </p:spPr>
        <p:txBody>
          <a:bodyPr>
            <a:normAutofit/>
          </a:bodyPr>
          <a:lstStyle/>
          <a:p>
            <a:r>
              <a:rPr lang="en-US" sz="4000" dirty="0" smtClean="0"/>
              <a:t>Centralized VC Systems</a:t>
            </a:r>
            <a:endParaRPr lang="en-US" sz="4000" dirty="0"/>
          </a:p>
        </p:txBody>
      </p:sp>
      <p:sp>
        <p:nvSpPr>
          <p:cNvPr id="3" name="Content Placeholder 2"/>
          <p:cNvSpPr>
            <a:spLocks noGrp="1"/>
          </p:cNvSpPr>
          <p:nvPr>
            <p:ph idx="4294967295"/>
          </p:nvPr>
        </p:nvSpPr>
        <p:spPr>
          <a:xfrm>
            <a:off x="304800" y="914400"/>
            <a:ext cx="8382000" cy="3505200"/>
          </a:xfrm>
          <a:prstGeom prst="rect">
            <a:avLst/>
          </a:prstGeom>
        </p:spPr>
        <p:txBody>
          <a:bodyPr>
            <a:normAutofit/>
          </a:bodyPr>
          <a:lstStyle/>
          <a:p>
            <a:endParaRPr lang="en-US" dirty="0" smtClean="0">
              <a:solidFill>
                <a:srgbClr val="002060"/>
              </a:solidFill>
            </a:endParaRPr>
          </a:p>
          <a:p>
            <a:r>
              <a:rPr lang="en-US" dirty="0" smtClean="0">
                <a:solidFill>
                  <a:srgbClr val="002060"/>
                </a:solidFill>
              </a:rPr>
              <a:t>Single online entity issues and controls the currency</a:t>
            </a:r>
          </a:p>
          <a:p>
            <a:r>
              <a:rPr lang="en-US" dirty="0" smtClean="0">
                <a:solidFill>
                  <a:srgbClr val="002060"/>
                </a:solidFill>
              </a:rPr>
              <a:t>Transactions made on website between users</a:t>
            </a:r>
          </a:p>
          <a:p>
            <a:r>
              <a:rPr lang="en-US" dirty="0" smtClean="0">
                <a:solidFill>
                  <a:srgbClr val="002060"/>
                </a:solidFill>
              </a:rPr>
              <a:t>Offers </a:t>
            </a:r>
            <a:r>
              <a:rPr lang="en-US" dirty="0" smtClean="0">
                <a:solidFill>
                  <a:srgbClr val="002060"/>
                </a:solidFill>
              </a:rPr>
              <a:t>variations of many traditional financial services</a:t>
            </a:r>
            <a:endParaRPr lang="en-US" dirty="0" smtClean="0">
              <a:solidFill>
                <a:schemeClr val="tx2"/>
              </a:solidFill>
            </a:endParaRPr>
          </a:p>
          <a:p>
            <a:endParaRPr lang="en-US" dirty="0" smtClean="0">
              <a:solidFill>
                <a:schemeClr val="tx2"/>
              </a:solidFill>
            </a:endParaRPr>
          </a:p>
          <a:p>
            <a:endParaRPr lang="en-US" dirty="0" smtClean="0">
              <a:solidFill>
                <a:schemeClr val="tx2"/>
              </a:solidFill>
            </a:endParaRPr>
          </a:p>
        </p:txBody>
      </p:sp>
      <p:pic>
        <p:nvPicPr>
          <p:cNvPr id="6" name="Picture 4" descr="https://encrypted-tbn0.google.com/images?q=tbn:ANd9GcQ2y11ikn5WRZGjYrTPDQQ5KW6CNJ1w8T9MJ5iOoboGW-tuoqoX"/>
          <p:cNvPicPr>
            <a:picLocks noChangeAspect="1" noChangeArrowheads="1"/>
          </p:cNvPicPr>
          <p:nvPr/>
        </p:nvPicPr>
        <p:blipFill>
          <a:blip r:embed="rId3" cstate="print"/>
          <a:srcRect l="3704" t="6122" r="3704" b="8163"/>
          <a:stretch>
            <a:fillRect/>
          </a:stretch>
        </p:blipFill>
        <p:spPr bwMode="auto">
          <a:xfrm>
            <a:off x="1981200" y="4495800"/>
            <a:ext cx="2286000" cy="1600200"/>
          </a:xfrm>
          <a:prstGeom prst="rect">
            <a:avLst/>
          </a:prstGeom>
          <a:noFill/>
        </p:spPr>
      </p:pic>
      <p:pic>
        <p:nvPicPr>
          <p:cNvPr id="1034" name="Picture 10" descr="http://t1.gstatic.com/images?q=tbn:ANd9GcTdN533y6_mnzTFzV1kIIE112UiNarGuY8JqojjSpOF0girtcVB"/>
          <p:cNvPicPr>
            <a:picLocks noChangeAspect="1" noChangeArrowheads="1"/>
          </p:cNvPicPr>
          <p:nvPr/>
        </p:nvPicPr>
        <p:blipFill>
          <a:blip r:embed="rId4" cstate="print"/>
          <a:srcRect/>
          <a:stretch>
            <a:fillRect/>
          </a:stretch>
        </p:blipFill>
        <p:spPr bwMode="auto">
          <a:xfrm>
            <a:off x="4343400" y="5105400"/>
            <a:ext cx="2259655" cy="457200"/>
          </a:xfrm>
          <a:prstGeom prst="rect">
            <a:avLst/>
          </a:prstGeom>
          <a:noFill/>
        </p:spPr>
      </p:pic>
      <p:pic>
        <p:nvPicPr>
          <p:cNvPr id="7" name="Picture 2" descr="https://encrypted-tbn1.google.com/images?q=tbn:ANd9GcTJi3-gVuAqEIsSIp_0oNyzQz5BgR2ZhmqsYD-AK9LJ9HnC-OPM"/>
          <p:cNvPicPr>
            <a:picLocks noChangeAspect="1" noChangeArrowheads="1"/>
          </p:cNvPicPr>
          <p:nvPr/>
        </p:nvPicPr>
        <p:blipFill>
          <a:blip r:embed="rId5" cstate="print"/>
          <a:srcRect l="-2941" t="-2941"/>
          <a:stretch>
            <a:fillRect/>
          </a:stretch>
        </p:blipFill>
        <p:spPr bwMode="auto">
          <a:xfrm>
            <a:off x="4267200" y="4419600"/>
            <a:ext cx="2362200" cy="619432"/>
          </a:xfrm>
          <a:prstGeom prst="rect">
            <a:avLst/>
          </a:prstGeom>
          <a:noFill/>
        </p:spPr>
      </p:pic>
      <p:pic>
        <p:nvPicPr>
          <p:cNvPr id="8" name="Picture 8" descr="http://t3.gstatic.com/images?q=tbn:ANd9GcSRW2pyKtVk0TTOpG0R5GM7vu7x_paHFcCOJSbcjZt4fxJ1L1Gtvs6luXEK"/>
          <p:cNvPicPr>
            <a:picLocks noChangeAspect="1" noChangeArrowheads="1"/>
          </p:cNvPicPr>
          <p:nvPr/>
        </p:nvPicPr>
        <p:blipFill>
          <a:blip r:embed="rId6" cstate="print"/>
          <a:srcRect/>
          <a:stretch>
            <a:fillRect/>
          </a:stretch>
        </p:blipFill>
        <p:spPr bwMode="auto">
          <a:xfrm>
            <a:off x="4343400" y="5638800"/>
            <a:ext cx="2281329" cy="457201"/>
          </a:xfrm>
          <a:prstGeom prst="rect">
            <a:avLst/>
          </a:prstGeom>
          <a:noFill/>
        </p:spPr>
      </p:pic>
      <p:pic>
        <p:nvPicPr>
          <p:cNvPr id="31746" name="Picture 2" descr="http://trustecash.com/perfect%20money.jpg"/>
          <p:cNvPicPr>
            <a:picLocks noChangeAspect="1" noChangeArrowheads="1"/>
          </p:cNvPicPr>
          <p:nvPr/>
        </p:nvPicPr>
        <p:blipFill>
          <a:blip r:embed="rId7" cstate="print"/>
          <a:srcRect/>
          <a:stretch>
            <a:fillRect/>
          </a:stretch>
        </p:blipFill>
        <p:spPr bwMode="auto">
          <a:xfrm>
            <a:off x="76200" y="5029200"/>
            <a:ext cx="1828800" cy="1066799"/>
          </a:xfrm>
          <a:prstGeom prst="rect">
            <a:avLst/>
          </a:prstGeom>
          <a:noFill/>
        </p:spPr>
      </p:pic>
      <p:pic>
        <p:nvPicPr>
          <p:cNvPr id="12" name="Picture 2" descr="Pecunix home">
            <a:hlinkClick r:id="rId8"/>
          </p:cNvPr>
          <p:cNvPicPr>
            <a:picLocks noChangeAspect="1" noChangeArrowheads="1"/>
          </p:cNvPicPr>
          <p:nvPr/>
        </p:nvPicPr>
        <p:blipFill>
          <a:blip r:embed="rId9" cstate="print"/>
          <a:srcRect r="2671"/>
          <a:stretch>
            <a:fillRect/>
          </a:stretch>
        </p:blipFill>
        <p:spPr bwMode="auto">
          <a:xfrm>
            <a:off x="76200" y="4495800"/>
            <a:ext cx="1828800" cy="469580"/>
          </a:xfrm>
          <a:prstGeom prst="rect">
            <a:avLst/>
          </a:prstGeom>
          <a:noFill/>
        </p:spPr>
      </p:pic>
      <p:pic>
        <p:nvPicPr>
          <p:cNvPr id="31750" name="Picture 6" descr="http://www.gratispcgames.nl/gallery/entropia-universe/entropiauniverse_6.jpg"/>
          <p:cNvPicPr>
            <a:picLocks noChangeAspect="1" noChangeArrowheads="1"/>
          </p:cNvPicPr>
          <p:nvPr/>
        </p:nvPicPr>
        <p:blipFill>
          <a:blip r:embed="rId10" cstate="print"/>
          <a:srcRect l="3750" t="19375" r="2500" b="15000"/>
          <a:stretch>
            <a:fillRect/>
          </a:stretch>
        </p:blipFill>
        <p:spPr bwMode="auto">
          <a:xfrm>
            <a:off x="6705600" y="4419600"/>
            <a:ext cx="2362200" cy="1676400"/>
          </a:xfrm>
          <a:prstGeom prst="rect">
            <a:avLst/>
          </a:prstGeom>
          <a:noFill/>
        </p:spPr>
      </p:pic>
    </p:spTree>
    <p:extLst>
      <p:ext uri="{BB962C8B-B14F-4D97-AF65-F5344CB8AC3E}">
        <p14:creationId xmlns:p14="http://schemas.microsoft.com/office/powerpoint/2010/main" val="255387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xit" presetSubtype="0" fill="hold" nodeType="withEffect">
                                  <p:stCondLst>
                                    <p:cond delay="0"/>
                                  </p:stCondLst>
                                  <p:childTnLst>
                                    <p:animEffect transition="out" filter="dissolve">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pic>
        <p:nvPicPr>
          <p:cNvPr id="13315" name="Picture 3" descr="C:\Users\CMagdo\Desktop\120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7366"/>
            <a:ext cx="8905752" cy="5848110"/>
          </a:xfrm>
          <a:prstGeom prst="rect">
            <a:avLst/>
          </a:prstGeom>
          <a:noFill/>
          <a:ln w="63500">
            <a:solidFill>
              <a:schemeClr val="tx1"/>
            </a:solidFill>
          </a:ln>
          <a:extLst>
            <a:ext uri="{909E8E84-426E-40DD-AFC4-6F175D3DCCD1}">
              <a14:hiddenFill xmlns:a14="http://schemas.microsoft.com/office/drawing/2010/main">
                <a:solidFill>
                  <a:srgbClr val="FFFFFF"/>
                </a:solidFill>
              </a14:hiddenFill>
            </a:ext>
          </a:extLst>
        </p:spPr>
      </p:pic>
      <p:sp>
        <p:nvSpPr>
          <p:cNvPr id="2" name="Oval 1"/>
          <p:cNvSpPr/>
          <p:nvPr/>
        </p:nvSpPr>
        <p:spPr>
          <a:xfrm>
            <a:off x="4592495" y="3347969"/>
            <a:ext cx="347724" cy="228600"/>
          </a:xfrm>
          <a:prstGeom prst="ellipse">
            <a:avLst/>
          </a:prstGeom>
          <a:solidFill>
            <a:schemeClr val="accent2">
              <a:lumMod val="40000"/>
              <a:lumOff val="60000"/>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4628425" y="4495800"/>
            <a:ext cx="857975" cy="228600"/>
          </a:xfrm>
          <a:prstGeom prst="ellipse">
            <a:avLst/>
          </a:prstGeom>
          <a:solidFill>
            <a:schemeClr val="accent2">
              <a:lumMod val="40000"/>
              <a:lumOff val="60000"/>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628425" y="3962400"/>
            <a:ext cx="428987" cy="228600"/>
          </a:xfrm>
          <a:prstGeom prst="ellipse">
            <a:avLst/>
          </a:prstGeom>
          <a:solidFill>
            <a:schemeClr val="accent2">
              <a:lumMod val="40000"/>
              <a:lumOff val="60000"/>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911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8600" y="457200"/>
            <a:ext cx="8698403" cy="5711952"/>
          </a:xfrm>
          <a:ln w="63500">
            <a:solidFill>
              <a:schemeClr val="tx1"/>
            </a:solidFill>
          </a:ln>
        </p:spPr>
      </p:pic>
      <p:sp>
        <p:nvSpPr>
          <p:cNvPr id="5" name="Oval 4"/>
          <p:cNvSpPr/>
          <p:nvPr/>
        </p:nvSpPr>
        <p:spPr>
          <a:xfrm>
            <a:off x="3886200" y="2362200"/>
            <a:ext cx="2667000" cy="1676400"/>
          </a:xfrm>
          <a:prstGeom prst="ellipse">
            <a:avLst/>
          </a:prstGeom>
          <a:solidFill>
            <a:schemeClr val="accent2">
              <a:lumMod val="40000"/>
              <a:lumOff val="60000"/>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325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848600" cy="457200"/>
          </a:xfrm>
        </p:spPr>
        <p:txBody>
          <a:bodyPr>
            <a:noAutofit/>
          </a:bodyPr>
          <a:lstStyle/>
          <a:p>
            <a:r>
              <a:rPr lang="en-US" sz="3600" dirty="0" smtClean="0">
                <a:solidFill>
                  <a:schemeClr val="tx1"/>
                </a:solidFill>
              </a:rPr>
              <a:t>Sample account information</a:t>
            </a:r>
            <a:endParaRPr lang="en-US" sz="3600" dirty="0"/>
          </a:p>
        </p:txBody>
      </p:sp>
      <p:sp>
        <p:nvSpPr>
          <p:cNvPr id="3" name="Content Placeholder 2"/>
          <p:cNvSpPr>
            <a:spLocks noGrp="1"/>
          </p:cNvSpPr>
          <p:nvPr>
            <p:ph idx="1"/>
          </p:nvPr>
        </p:nvSpPr>
        <p:spPr>
          <a:xfrm>
            <a:off x="457200" y="1295400"/>
            <a:ext cx="8229600" cy="5029200"/>
          </a:xfrm>
        </p:spPr>
        <p:txBody>
          <a:bodyPr numCol="2">
            <a:noAutofit/>
          </a:bodyPr>
          <a:lstStyle/>
          <a:p>
            <a:r>
              <a:rPr lang="en-US" sz="2400" dirty="0"/>
              <a:t>Russia Hackers</a:t>
            </a:r>
          </a:p>
          <a:p>
            <a:r>
              <a:rPr lang="en-US" sz="2400" dirty="0" smtClean="0"/>
              <a:t>Good </a:t>
            </a:r>
            <a:r>
              <a:rPr lang="en-US" sz="2400" dirty="0"/>
              <a:t>Hacks</a:t>
            </a:r>
          </a:p>
          <a:p>
            <a:r>
              <a:rPr lang="en-US" sz="2400" dirty="0"/>
              <a:t>Great </a:t>
            </a:r>
            <a:r>
              <a:rPr lang="en-US" sz="2400" dirty="0" smtClean="0"/>
              <a:t>Hacker</a:t>
            </a:r>
          </a:p>
          <a:p>
            <a:r>
              <a:rPr lang="en-US" sz="2400" dirty="0"/>
              <a:t>Cyber Hacker</a:t>
            </a:r>
          </a:p>
          <a:p>
            <a:r>
              <a:rPr lang="en-US" sz="2400" dirty="0" smtClean="0"/>
              <a:t>hack </a:t>
            </a:r>
            <a:r>
              <a:rPr lang="en-US" sz="2400" dirty="0"/>
              <a:t>great</a:t>
            </a:r>
          </a:p>
          <a:p>
            <a:r>
              <a:rPr lang="en-US" sz="2400" dirty="0"/>
              <a:t>HACK </a:t>
            </a:r>
            <a:r>
              <a:rPr lang="en-US" sz="2400" dirty="0" err="1"/>
              <a:t>HACK</a:t>
            </a:r>
            <a:endParaRPr lang="en-US" sz="2400" dirty="0"/>
          </a:p>
          <a:p>
            <a:r>
              <a:rPr lang="en-US" sz="2400" dirty="0"/>
              <a:t>Hack Crew</a:t>
            </a:r>
          </a:p>
          <a:p>
            <a:r>
              <a:rPr lang="en-US" sz="2400" dirty="0"/>
              <a:t>Hack Lord</a:t>
            </a:r>
          </a:p>
          <a:p>
            <a:r>
              <a:rPr lang="en-US" sz="2400" dirty="0"/>
              <a:t>Hack Tools</a:t>
            </a:r>
          </a:p>
          <a:p>
            <a:r>
              <a:rPr lang="en-US" sz="2400" dirty="0"/>
              <a:t>hacker chip</a:t>
            </a:r>
          </a:p>
          <a:p>
            <a:r>
              <a:rPr lang="en-US" sz="2400" dirty="0"/>
              <a:t>Hacker ME Hacker YOU</a:t>
            </a:r>
          </a:p>
          <a:p>
            <a:r>
              <a:rPr lang="en-US" sz="2400" dirty="0"/>
              <a:t>hacker </a:t>
            </a:r>
            <a:r>
              <a:rPr lang="en-US" sz="2400" dirty="0" smtClean="0"/>
              <a:t>account</a:t>
            </a:r>
          </a:p>
          <a:p>
            <a:endParaRPr lang="en-US" sz="2400" dirty="0"/>
          </a:p>
          <a:p>
            <a:r>
              <a:rPr lang="en-US" sz="2400" dirty="0" smtClean="0"/>
              <a:t>card </a:t>
            </a:r>
            <a:r>
              <a:rPr lang="en-US" sz="2400" dirty="0"/>
              <a:t>biz</a:t>
            </a:r>
          </a:p>
          <a:p>
            <a:r>
              <a:rPr lang="en-US" sz="2400" dirty="0"/>
              <a:t>young carder</a:t>
            </a:r>
          </a:p>
          <a:p>
            <a:r>
              <a:rPr lang="en-US" sz="2400" dirty="0" err="1"/>
              <a:t>Cardshopteam</a:t>
            </a:r>
            <a:endParaRPr lang="en-US" sz="2400" dirty="0"/>
          </a:p>
          <a:p>
            <a:r>
              <a:rPr lang="en-US" sz="2400" dirty="0"/>
              <a:t>cc carding </a:t>
            </a:r>
            <a:r>
              <a:rPr lang="en-US" sz="2400" dirty="0" err="1"/>
              <a:t>fullz</a:t>
            </a:r>
            <a:endParaRPr lang="en-US" sz="2400" dirty="0"/>
          </a:p>
          <a:p>
            <a:r>
              <a:rPr lang="en-US" sz="2400" dirty="0"/>
              <a:t>Carder Profit</a:t>
            </a:r>
          </a:p>
          <a:p>
            <a:r>
              <a:rPr lang="en-US" sz="2400" dirty="0"/>
              <a:t>carder boss</a:t>
            </a:r>
          </a:p>
          <a:p>
            <a:r>
              <a:rPr lang="en-US" sz="2400" dirty="0"/>
              <a:t>Master Carder</a:t>
            </a:r>
          </a:p>
          <a:p>
            <a:r>
              <a:rPr lang="en-US" sz="2400" dirty="0"/>
              <a:t>Spamming Tools</a:t>
            </a:r>
          </a:p>
          <a:p>
            <a:r>
              <a:rPr lang="en-US" sz="2400" dirty="0" err="1"/>
              <a:t>www.getrichhyip.com</a:t>
            </a:r>
            <a:endParaRPr lang="en-US" sz="2400" dirty="0"/>
          </a:p>
          <a:p>
            <a:r>
              <a:rPr lang="en-US" sz="2400" dirty="0"/>
              <a:t>HYIP For Nigerians</a:t>
            </a:r>
          </a:p>
          <a:p>
            <a:r>
              <a:rPr lang="en-US" sz="2400" dirty="0" err="1"/>
              <a:t>Hyip</a:t>
            </a:r>
            <a:r>
              <a:rPr lang="en-US" sz="2400" dirty="0"/>
              <a:t> Forex Investments</a:t>
            </a:r>
          </a:p>
          <a:p>
            <a:endParaRPr lang="en-US" sz="2400"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09966"/>
            <a:ext cx="2701468" cy="90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638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pic>
        <p:nvPicPr>
          <p:cNvPr id="104450" name="Picture 2" descr="http://research.pandasecurity.com/blogs/images/cartoon/online_banking.JPG"/>
          <p:cNvPicPr>
            <a:picLocks noChangeAspect="1" noChangeArrowheads="1"/>
          </p:cNvPicPr>
          <p:nvPr/>
        </p:nvPicPr>
        <p:blipFill>
          <a:blip r:embed="rId3" cstate="print"/>
          <a:srcRect/>
          <a:stretch>
            <a:fillRect/>
          </a:stretch>
        </p:blipFill>
        <p:spPr bwMode="auto">
          <a:xfrm>
            <a:off x="0" y="76199"/>
            <a:ext cx="9144000" cy="6017253"/>
          </a:xfrm>
          <a:prstGeom prst="rect">
            <a:avLst/>
          </a:prstGeom>
          <a:noFill/>
        </p:spPr>
      </p:pic>
    </p:spTree>
    <p:extLst>
      <p:ext uri="{BB962C8B-B14F-4D97-AF65-F5344CB8AC3E}">
        <p14:creationId xmlns:p14="http://schemas.microsoft.com/office/powerpoint/2010/main" val="22702424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276023571"/>
              </p:ext>
            </p:extLst>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7180" name="Acrobat Document" r:id="rId4" imgW="6857780" imgH="5143298" progId="AcroExch.Document.7">
                  <p:embed/>
                </p:oleObj>
              </mc:Choice>
              <mc:Fallback>
                <p:oleObj name="Acrobat Document" r:id="rId4" imgW="6857780" imgH="5143298" progId="AcroExch.Document.7">
                  <p:embed/>
                  <p:pic>
                    <p:nvPicPr>
                      <p:cNvPr id="0" name=""/>
                      <p:cNvPicPr/>
                      <p:nvPr/>
                    </p:nvPicPr>
                    <p:blipFill>
                      <a:blip r:embed="rId5"/>
                      <a:stretch>
                        <a:fillRect/>
                      </a:stretch>
                    </p:blipFill>
                    <p:spPr>
                      <a:xfrm>
                        <a:off x="0" y="0"/>
                        <a:ext cx="9144000" cy="6858000"/>
                      </a:xfrm>
                      <a:prstGeom prst="rect">
                        <a:avLst/>
                      </a:prstGeom>
                    </p:spPr>
                  </p:pic>
                </p:oleObj>
              </mc:Fallback>
            </mc:AlternateContent>
          </a:graphicData>
        </a:graphic>
      </p:graphicFrame>
    </p:spTree>
    <p:extLst>
      <p:ext uri="{BB962C8B-B14F-4D97-AF65-F5344CB8AC3E}">
        <p14:creationId xmlns:p14="http://schemas.microsoft.com/office/powerpoint/2010/main" val="1878421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981200" y="152400"/>
            <a:ext cx="4800600" cy="6212543"/>
          </a:xfrm>
          <a:ln w="38100" cmpd="sng">
            <a:solidFill>
              <a:schemeClr val="tx1"/>
            </a:solidFill>
          </a:ln>
          <a:effectLst>
            <a:outerShdw blurRad="50800" dist="38100" dir="2700000" sx="104000" sy="104000" algn="tl" rotWithShape="0">
              <a:prstClr val="black">
                <a:alpha val="40000"/>
              </a:prstClr>
            </a:outerShdw>
          </a:effectLst>
        </p:spPr>
      </p:pic>
      <p:pic>
        <p:nvPicPr>
          <p:cNvPr id="5" name="Content Placeholder 3"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4648200" y="2728718"/>
            <a:ext cx="3621786" cy="3277635"/>
          </a:xfrm>
          <a:prstGeom prst="rect">
            <a:avLst/>
          </a:prstGeom>
          <a:noFill/>
          <a:ln w="9525">
            <a:noFill/>
            <a:miter lim="800000"/>
            <a:headEnd/>
            <a:tailEnd/>
          </a:ln>
        </p:spPr>
      </p:pic>
    </p:spTree>
    <p:extLst>
      <p:ext uri="{BB962C8B-B14F-4D97-AF65-F5344CB8AC3E}">
        <p14:creationId xmlns:p14="http://schemas.microsoft.com/office/powerpoint/2010/main" val="316464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 - &amp;quot;Advanced Money Laundering Seminar  &amp;quot;&quot;/&gt;&lt;property id=&quot;20307&quot; value=&quot;256&quot;/&gt;&lt;/object&gt;&lt;object type=&quot;3&quot; unique_id=&quot;10004&quot;&gt;&lt;property id=&quot;20148&quot; value=&quot;5&quot;/&gt;&lt;property id=&quot;20300&quot; value=&quot;Slide 2&quot;/&gt;&lt;property id=&quot;20307&quot; value=&quot;257&quot;/&gt;&lt;/object&gt;&lt;/object&gt;&lt;object type=&quot;8&quot; unique_id=&quot;10008&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8231</TotalTime>
  <Words>290</Words>
  <Application>Microsoft Macintosh PowerPoint</Application>
  <PresentationFormat>On-screen Show (4:3)</PresentationFormat>
  <Paragraphs>78</Paragraphs>
  <Slides>15</Slides>
  <Notes>15</Notes>
  <HiddenSlides>0</HiddenSlides>
  <MMClips>0</MMClips>
  <ScaleCrop>false</ScaleCrop>
  <HeadingPairs>
    <vt:vector size="8" baseType="variant">
      <vt:variant>
        <vt:lpstr>Fonts Used</vt:lpstr>
      </vt:variant>
      <vt:variant>
        <vt:i4>2</vt:i4>
      </vt:variant>
      <vt:variant>
        <vt:lpstr>Theme</vt:lpstr>
      </vt:variant>
      <vt:variant>
        <vt:i4>4</vt:i4>
      </vt:variant>
      <vt:variant>
        <vt:lpstr>Embedded OLE Servers</vt:lpstr>
      </vt:variant>
      <vt:variant>
        <vt:i4>1</vt:i4>
      </vt:variant>
      <vt:variant>
        <vt:lpstr>Slide Titles</vt:lpstr>
      </vt:variant>
      <vt:variant>
        <vt:i4>15</vt:i4>
      </vt:variant>
    </vt:vector>
  </HeadingPairs>
  <TitlesOfParts>
    <vt:vector size="22" baseType="lpstr">
      <vt:lpstr>Calibri</vt:lpstr>
      <vt:lpstr>Arial</vt:lpstr>
      <vt:lpstr>Office Theme</vt:lpstr>
      <vt:lpstr>1_Office Theme</vt:lpstr>
      <vt:lpstr>6_Office Theme</vt:lpstr>
      <vt:lpstr>7_Office Theme</vt:lpstr>
      <vt:lpstr>Acrobat Document</vt:lpstr>
      <vt:lpstr>Virtual Currencies  &amp; Money Laundering  AUSA Christine Magdo United States Attorney’s Office Southern District of New York </vt:lpstr>
      <vt:lpstr>PowerPoint Presentation</vt:lpstr>
      <vt:lpstr>Centralized VC Systems</vt:lpstr>
      <vt:lpstr>PowerPoint Presentation</vt:lpstr>
      <vt:lpstr>PowerPoint Presentation</vt:lpstr>
      <vt:lpstr>Sample account information</vt:lpstr>
      <vt:lpstr>PowerPoint Presentation</vt:lpstr>
      <vt:lpstr>PowerPoint Presentation</vt:lpstr>
      <vt:lpstr>PowerPoint Presentation</vt:lpstr>
      <vt:lpstr>Decentralized Virtual Currency</vt:lpstr>
      <vt:lpstr>PowerPoint Presentation</vt:lpstr>
      <vt:lpstr>PowerPoint Presentation</vt:lpstr>
      <vt:lpstr>PowerPoint Presentation</vt:lpstr>
      <vt:lpstr>PowerPoint Presentation</vt:lpstr>
      <vt:lpstr>PowerPoint Presentation</vt:lpstr>
    </vt:vector>
  </TitlesOfParts>
  <Company>CRM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crnewell</dc:creator>
  <cp:lastModifiedBy>Paul Krieger</cp:lastModifiedBy>
  <cp:revision>90</cp:revision>
  <cp:lastPrinted>2016-03-02T23:34:55Z</cp:lastPrinted>
  <dcterms:created xsi:type="dcterms:W3CDTF">2012-03-20T14:06:57Z</dcterms:created>
  <dcterms:modified xsi:type="dcterms:W3CDTF">2016-03-03T04:41:51Z</dcterms:modified>
</cp:coreProperties>
</file>